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76" r:id="rId7"/>
    <p:sldId id="265" r:id="rId8"/>
    <p:sldId id="273" r:id="rId9"/>
    <p:sldId id="274" r:id="rId10"/>
    <p:sldId id="275" r:id="rId11"/>
    <p:sldId id="270" r:id="rId12"/>
    <p:sldId id="271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</p:embeddedFont>
    <p:embeddedFont>
      <p:font typeface="Montserrat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26" autoAdjust="0"/>
    <p:restoredTop sz="94622" autoAdjust="0"/>
  </p:normalViewPr>
  <p:slideViewPr>
    <p:cSldViewPr>
      <p:cViewPr>
        <p:scale>
          <a:sx n="25" d="100"/>
          <a:sy n="25" d="100"/>
        </p:scale>
        <p:origin x="1674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333" b="-18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90000"/>
                  </a:srgbClr>
                </a:gs>
                <a:gs pos="100000">
                  <a:srgbClr val="3533CD">
                    <a:alpha val="9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7493" y="5526201"/>
            <a:ext cx="1333240" cy="1539094"/>
          </a:xfrm>
          <a:custGeom>
            <a:avLst/>
            <a:gdLst/>
            <a:ahLst/>
            <a:cxnLst/>
            <a:rect l="l" t="t" r="r" b="b"/>
            <a:pathLst>
              <a:path w="1333240" h="1539094">
                <a:moveTo>
                  <a:pt x="0" y="0"/>
                </a:moveTo>
                <a:lnTo>
                  <a:pt x="1333240" y="0"/>
                </a:lnTo>
                <a:lnTo>
                  <a:pt x="1333240" y="1539094"/>
                </a:lnTo>
                <a:lnTo>
                  <a:pt x="0" y="1539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47493" y="3412205"/>
            <a:ext cx="15393013" cy="188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UI DESIGN AND IMPLEMENTATION</a:t>
            </a:r>
            <a:endParaRPr lang="en-US" sz="779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48000" y="5955772"/>
            <a:ext cx="5447130" cy="679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5"/>
              </a:lnSpc>
            </a:pPr>
            <a:r>
              <a:rPr lang="fr-CM" sz="5247" dirty="0" err="1" smtClean="0">
                <a:solidFill>
                  <a:srgbClr val="FFFFFF"/>
                </a:solidFill>
                <a:latin typeface="Montserrat Bold"/>
              </a:rPr>
              <a:t>Task</a:t>
            </a:r>
            <a:r>
              <a:rPr lang="fr-CM" sz="5247" dirty="0" smtClean="0">
                <a:solidFill>
                  <a:srgbClr val="FFFFFF"/>
                </a:solidFill>
                <a:latin typeface="Montserrat Bold"/>
              </a:rPr>
              <a:t> 5       </a:t>
            </a:r>
            <a:endParaRPr lang="en-US" sz="5247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68400" y="8509483"/>
            <a:ext cx="33909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521"/>
              </a:lnSpc>
            </a:pPr>
            <a:r>
              <a:rPr lang="en-US" sz="5577" dirty="0" smtClean="0">
                <a:solidFill>
                  <a:srgbClr val="FFFFFF"/>
                </a:solidFill>
                <a:latin typeface="Montserrat Bold"/>
              </a:rPr>
              <a:t>Group 18</a:t>
            </a:r>
            <a:endParaRPr lang="en-US" sz="5577" dirty="0">
              <a:solidFill>
                <a:srgbClr val="FFFFFF"/>
              </a:solidFill>
              <a:latin typeface="Montserra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82351" y="400936"/>
            <a:ext cx="953897" cy="1101180"/>
          </a:xfrm>
          <a:custGeom>
            <a:avLst/>
            <a:gdLst/>
            <a:ahLst/>
            <a:cxnLst/>
            <a:rect l="l" t="t" r="r" b="b"/>
            <a:pathLst>
              <a:path w="953897" h="1101180">
                <a:moveTo>
                  <a:pt x="0" y="0"/>
                </a:moveTo>
                <a:lnTo>
                  <a:pt x="953898" y="0"/>
                </a:lnTo>
                <a:lnTo>
                  <a:pt x="953898" y="1101180"/>
                </a:lnTo>
                <a:lnTo>
                  <a:pt x="0" y="110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2086" y="552882"/>
            <a:ext cx="15393013" cy="94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Admin Pages</a:t>
            </a:r>
            <a:endParaRPr lang="en-US" sz="779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8450" y="9227903"/>
            <a:ext cx="3095478" cy="7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5577">
                <a:solidFill>
                  <a:srgbClr val="FFFFFF"/>
                </a:solidFill>
                <a:latin typeface="Montserrat Bold"/>
              </a:rPr>
              <a:t>8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189" y="1684885"/>
            <a:ext cx="3962321" cy="78867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684886"/>
            <a:ext cx="3810000" cy="78658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858" y="1684885"/>
            <a:ext cx="3848100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333" b="-18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3533C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782351" y="400936"/>
            <a:ext cx="953897" cy="1101180"/>
          </a:xfrm>
          <a:custGeom>
            <a:avLst/>
            <a:gdLst/>
            <a:ahLst/>
            <a:cxnLst/>
            <a:rect l="l" t="t" r="r" b="b"/>
            <a:pathLst>
              <a:path w="953897" h="1101180">
                <a:moveTo>
                  <a:pt x="0" y="0"/>
                </a:moveTo>
                <a:lnTo>
                  <a:pt x="953898" y="0"/>
                </a:lnTo>
                <a:lnTo>
                  <a:pt x="953898" y="1101180"/>
                </a:lnTo>
                <a:lnTo>
                  <a:pt x="0" y="110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219200"/>
            <a:ext cx="15393013" cy="99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7799">
                <a:solidFill>
                  <a:srgbClr val="FFFFFF"/>
                </a:solidFill>
                <a:latin typeface="Montserrat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8450" y="9227903"/>
            <a:ext cx="3095478" cy="7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5577">
                <a:solidFill>
                  <a:srgbClr val="FFFFFF"/>
                </a:solidFill>
                <a:latin typeface="Montserrat Bold"/>
              </a:rPr>
              <a:t>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36189" y="2802484"/>
            <a:ext cx="15393013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tserrat" panose="020B0604020202020204" charset="0"/>
              </a:rPr>
              <a:t>Designing the user interface (UI) for a disaster management mobile application is a critical and complex task that requires balancing functionality, usability, and accessibility. This application is not just another tool; it's a lifeline during crises, making the stakes high for delivering a well-thought-out and user-friendly interface.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2600" y="4930349"/>
            <a:ext cx="15393013" cy="94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Thank you</a:t>
            </a:r>
            <a:endParaRPr lang="en-US" sz="779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47493" y="4635419"/>
            <a:ext cx="1333240" cy="1539094"/>
          </a:xfrm>
          <a:custGeom>
            <a:avLst/>
            <a:gdLst/>
            <a:ahLst/>
            <a:cxnLst/>
            <a:rect l="l" t="t" r="r" b="b"/>
            <a:pathLst>
              <a:path w="1333240" h="1539094">
                <a:moveTo>
                  <a:pt x="0" y="0"/>
                </a:moveTo>
                <a:lnTo>
                  <a:pt x="1333240" y="0"/>
                </a:lnTo>
                <a:lnTo>
                  <a:pt x="1333240" y="1539094"/>
                </a:lnTo>
                <a:lnTo>
                  <a:pt x="0" y="153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333" b="-18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82351" y="437962"/>
            <a:ext cx="953897" cy="1101180"/>
          </a:xfrm>
          <a:custGeom>
            <a:avLst/>
            <a:gdLst/>
            <a:ahLst/>
            <a:cxnLst/>
            <a:rect l="l" t="t" r="r" b="b"/>
            <a:pathLst>
              <a:path w="953897" h="1101180">
                <a:moveTo>
                  <a:pt x="0" y="0"/>
                </a:moveTo>
                <a:lnTo>
                  <a:pt x="953898" y="0"/>
                </a:lnTo>
                <a:lnTo>
                  <a:pt x="953898" y="1101180"/>
                </a:lnTo>
                <a:lnTo>
                  <a:pt x="0" y="110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3533CD">
                    <a:alpha val="78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19200"/>
            <a:ext cx="15393013" cy="94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Content</a:t>
            </a:r>
            <a:endParaRPr lang="en-US" sz="779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19600" y="3145513"/>
            <a:ext cx="2492303" cy="359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7"/>
              </a:lnSpc>
            </a:pPr>
            <a:r>
              <a:rPr lang="en-US" sz="2845" dirty="0" smtClean="0">
                <a:solidFill>
                  <a:srgbClr val="FFFFFF"/>
                </a:solidFill>
                <a:latin typeface="Montserrat Bold"/>
              </a:rPr>
              <a:t>Introduction</a:t>
            </a:r>
            <a:endParaRPr lang="en-US" sz="2845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39000" y="3098236"/>
            <a:ext cx="2537357" cy="75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5667" dirty="0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23229" y="4222704"/>
            <a:ext cx="1953856" cy="718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7"/>
              </a:lnSpc>
            </a:pPr>
            <a:r>
              <a:rPr lang="en-US" sz="2845" dirty="0" smtClean="0">
                <a:solidFill>
                  <a:srgbClr val="FFFFFF"/>
                </a:solidFill>
                <a:latin typeface="Montserrat Bold"/>
              </a:rPr>
              <a:t>Design Principles</a:t>
            </a:r>
            <a:endParaRPr lang="en-US" sz="2845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6357" y="3036221"/>
            <a:ext cx="2537357" cy="75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5667" dirty="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0" y="4290259"/>
            <a:ext cx="2537357" cy="75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5667" dirty="0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03938" y="3102950"/>
            <a:ext cx="3119120" cy="37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7"/>
              </a:lnSpc>
            </a:pPr>
            <a:r>
              <a:rPr lang="en-US" sz="2845" dirty="0" smtClean="0">
                <a:solidFill>
                  <a:srgbClr val="FFFFFF"/>
                </a:solidFill>
                <a:latin typeface="Montserrat Bold"/>
              </a:rPr>
              <a:t>Key Features</a:t>
            </a:r>
            <a:endParaRPr lang="en-US" sz="2845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776357" y="4222864"/>
            <a:ext cx="2537357" cy="7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5667" dirty="0" smtClean="0">
                <a:solidFill>
                  <a:srgbClr val="FFFFFF"/>
                </a:solidFill>
                <a:latin typeface="Montserrat Bold"/>
              </a:rPr>
              <a:t>04 </a:t>
            </a:r>
            <a:endParaRPr lang="en-US" sz="5667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19600" y="5567758"/>
            <a:ext cx="3119120" cy="71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7"/>
              </a:lnSpc>
            </a:pPr>
            <a:r>
              <a:rPr lang="en-US" sz="2845" dirty="0" smtClean="0">
                <a:solidFill>
                  <a:srgbClr val="FFFFFF"/>
                </a:solidFill>
                <a:latin typeface="Montserrat Bold"/>
              </a:rPr>
              <a:t>Design elements</a:t>
            </a:r>
            <a:endParaRPr lang="en-US" sz="2845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266709" y="5482282"/>
            <a:ext cx="2537357" cy="7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5667" dirty="0" smtClean="0">
                <a:solidFill>
                  <a:srgbClr val="FFFFFF"/>
                </a:solidFill>
                <a:latin typeface="Montserrat Bold"/>
              </a:rPr>
              <a:t>05</a:t>
            </a:r>
            <a:endParaRPr lang="en-US" sz="5667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203938" y="5590124"/>
            <a:ext cx="3119120" cy="37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7"/>
              </a:lnSpc>
            </a:pPr>
            <a:r>
              <a:rPr lang="en-US" sz="2845" dirty="0" smtClean="0">
                <a:solidFill>
                  <a:srgbClr val="FFFFFF"/>
                </a:solidFill>
                <a:latin typeface="Montserrat Bold"/>
              </a:rPr>
              <a:t>Conclusion</a:t>
            </a:r>
            <a:endParaRPr lang="en-US" sz="2845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04066" y="5475935"/>
            <a:ext cx="2537357" cy="7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5667" dirty="0" smtClean="0">
                <a:solidFill>
                  <a:srgbClr val="FFFFFF"/>
                </a:solidFill>
                <a:latin typeface="Montserrat Bold"/>
              </a:rPr>
              <a:t>06</a:t>
            </a:r>
            <a:endParaRPr lang="en-US" sz="5667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203938" y="4249575"/>
            <a:ext cx="2480166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17"/>
              </a:lnSpc>
            </a:pPr>
            <a:r>
              <a:rPr lang="en-US" dirty="0" smtClean="0">
                <a:solidFill>
                  <a:srgbClr val="FFFFFF"/>
                </a:solidFill>
                <a:latin typeface="Montserrat Bold"/>
              </a:rPr>
              <a:t>Applications Name</a:t>
            </a:r>
            <a:endParaRPr lang="en-US" dirty="0">
              <a:solidFill>
                <a:srgbClr val="FFFFFF"/>
              </a:solidFill>
              <a:latin typeface="Montserra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82351" y="400936"/>
            <a:ext cx="953897" cy="1101180"/>
          </a:xfrm>
          <a:custGeom>
            <a:avLst/>
            <a:gdLst/>
            <a:ahLst/>
            <a:cxnLst/>
            <a:rect l="l" t="t" r="r" b="b"/>
            <a:pathLst>
              <a:path w="953897" h="1101180">
                <a:moveTo>
                  <a:pt x="0" y="0"/>
                </a:moveTo>
                <a:lnTo>
                  <a:pt x="953898" y="0"/>
                </a:lnTo>
                <a:lnTo>
                  <a:pt x="953898" y="1101180"/>
                </a:lnTo>
                <a:lnTo>
                  <a:pt x="0" y="110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391762"/>
            <a:ext cx="18996504" cy="7928397"/>
            <a:chOff x="0" y="0"/>
            <a:chExt cx="5003195" cy="20881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3195" cy="2088137"/>
            </a:xfrm>
            <a:custGeom>
              <a:avLst/>
              <a:gdLst/>
              <a:ahLst/>
              <a:cxnLst/>
              <a:rect l="l" t="t" r="r" b="b"/>
              <a:pathLst>
                <a:path w="5003195" h="2088137">
                  <a:moveTo>
                    <a:pt x="0" y="0"/>
                  </a:moveTo>
                  <a:lnTo>
                    <a:pt x="5003195" y="0"/>
                  </a:lnTo>
                  <a:lnTo>
                    <a:pt x="5003195" y="2088137"/>
                  </a:lnTo>
                  <a:lnTo>
                    <a:pt x="0" y="2088137"/>
                  </a:lnTo>
                  <a:close/>
                </a:path>
              </a:pathLst>
            </a:custGeom>
            <a:solidFill>
              <a:srgbClr val="000000">
                <a:alpha val="4196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5003195" cy="2164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646237"/>
            <a:ext cx="16268700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tserrat" panose="020B0604020202020204" charset="0"/>
              </a:rPr>
              <a:t>Our Disaster Management Mobile Application (</a:t>
            </a:r>
            <a:r>
              <a:rPr lang="en-US" sz="4800" dirty="0" err="1">
                <a:solidFill>
                  <a:schemeClr val="bg1"/>
                </a:solidFill>
                <a:latin typeface="Montserrat" panose="020B0604020202020204" charset="0"/>
              </a:rPr>
              <a:t>ResQ</a:t>
            </a:r>
            <a:r>
              <a:rPr lang="en-US" sz="4800" dirty="0">
                <a:solidFill>
                  <a:schemeClr val="bg1"/>
                </a:solidFill>
                <a:latin typeface="Montserrat" panose="020B0604020202020204" charset="0"/>
              </a:rPr>
              <a:t>) aims to provide timely and critical information to users during natural or man-made disasters. The primary goal is to facilitate communication, provide real-time updates, and offer resources to help users stay safe and informed. Effective UI design for such an application must prioritize clarity, usability, and reliability under potentially stressful conditions.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219200"/>
            <a:ext cx="15393013" cy="94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Introduction</a:t>
            </a:r>
            <a:endParaRPr lang="en-US" sz="779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8450" y="9227903"/>
            <a:ext cx="3095478" cy="7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5577">
                <a:solidFill>
                  <a:srgbClr val="FFFFFF"/>
                </a:solidFill>
                <a:latin typeface="Montserrat Bold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82351" y="400936"/>
            <a:ext cx="953897" cy="1101180"/>
          </a:xfrm>
          <a:custGeom>
            <a:avLst/>
            <a:gdLst/>
            <a:ahLst/>
            <a:cxnLst/>
            <a:rect l="l" t="t" r="r" b="b"/>
            <a:pathLst>
              <a:path w="953897" h="1101180">
                <a:moveTo>
                  <a:pt x="0" y="0"/>
                </a:moveTo>
                <a:lnTo>
                  <a:pt x="953898" y="0"/>
                </a:lnTo>
                <a:lnTo>
                  <a:pt x="953898" y="1101180"/>
                </a:lnTo>
                <a:lnTo>
                  <a:pt x="0" y="110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391762"/>
            <a:ext cx="18996504" cy="7928397"/>
            <a:chOff x="0" y="0"/>
            <a:chExt cx="5003195" cy="20881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3195" cy="2088137"/>
            </a:xfrm>
            <a:custGeom>
              <a:avLst/>
              <a:gdLst/>
              <a:ahLst/>
              <a:cxnLst/>
              <a:rect l="l" t="t" r="r" b="b"/>
              <a:pathLst>
                <a:path w="5003195" h="2088137">
                  <a:moveTo>
                    <a:pt x="0" y="0"/>
                  </a:moveTo>
                  <a:lnTo>
                    <a:pt x="5003195" y="0"/>
                  </a:lnTo>
                  <a:lnTo>
                    <a:pt x="5003195" y="2088137"/>
                  </a:lnTo>
                  <a:lnTo>
                    <a:pt x="0" y="2088137"/>
                  </a:lnTo>
                  <a:close/>
                </a:path>
              </a:pathLst>
            </a:custGeom>
            <a:solidFill>
              <a:srgbClr val="000000">
                <a:alpha val="4196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5003195" cy="2164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601716" y="3089001"/>
            <a:ext cx="2854245" cy="2843542"/>
          </a:xfrm>
          <a:custGeom>
            <a:avLst/>
            <a:gdLst/>
            <a:ahLst/>
            <a:cxnLst/>
            <a:rect l="l" t="t" r="r" b="b"/>
            <a:pathLst>
              <a:path w="2854245" h="2843542">
                <a:moveTo>
                  <a:pt x="0" y="0"/>
                </a:moveTo>
                <a:lnTo>
                  <a:pt x="2854245" y="0"/>
                </a:lnTo>
                <a:lnTo>
                  <a:pt x="2854245" y="2843541"/>
                </a:lnTo>
                <a:lnTo>
                  <a:pt x="0" y="2843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81060" y="8415377"/>
            <a:ext cx="3640653" cy="3962616"/>
          </a:xfrm>
          <a:custGeom>
            <a:avLst/>
            <a:gdLst/>
            <a:ahLst/>
            <a:cxnLst/>
            <a:rect l="l" t="t" r="r" b="b"/>
            <a:pathLst>
              <a:path w="3640653" h="3962616">
                <a:moveTo>
                  <a:pt x="0" y="0"/>
                </a:moveTo>
                <a:lnTo>
                  <a:pt x="3640653" y="0"/>
                </a:lnTo>
                <a:lnTo>
                  <a:pt x="3640653" y="3962616"/>
                </a:lnTo>
                <a:lnTo>
                  <a:pt x="0" y="3962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029240">
            <a:off x="13673269" y="1843598"/>
            <a:ext cx="2827435" cy="1516212"/>
          </a:xfrm>
          <a:custGeom>
            <a:avLst/>
            <a:gdLst/>
            <a:ahLst/>
            <a:cxnLst/>
            <a:rect l="l" t="t" r="r" b="b"/>
            <a:pathLst>
              <a:path w="2827435" h="1516212">
                <a:moveTo>
                  <a:pt x="0" y="0"/>
                </a:moveTo>
                <a:lnTo>
                  <a:pt x="2827435" y="0"/>
                </a:lnTo>
                <a:lnTo>
                  <a:pt x="2827435" y="1516212"/>
                </a:lnTo>
                <a:lnTo>
                  <a:pt x="0" y="1516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81060" y="3567104"/>
            <a:ext cx="3199256" cy="4730877"/>
          </a:xfrm>
          <a:custGeom>
            <a:avLst/>
            <a:gdLst/>
            <a:ahLst/>
            <a:cxnLst/>
            <a:rect l="l" t="t" r="r" b="b"/>
            <a:pathLst>
              <a:path w="3199256" h="4730877">
                <a:moveTo>
                  <a:pt x="0" y="0"/>
                </a:moveTo>
                <a:lnTo>
                  <a:pt x="3199255" y="0"/>
                </a:lnTo>
                <a:lnTo>
                  <a:pt x="3199255" y="4730877"/>
                </a:lnTo>
                <a:lnTo>
                  <a:pt x="0" y="4730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4088984"/>
            <a:ext cx="9600912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fr-CM" sz="4299" dirty="0" smtClean="0">
                <a:solidFill>
                  <a:srgbClr val="FFFFFF"/>
                </a:solidFill>
                <a:latin typeface="Montserrat"/>
              </a:rPr>
              <a:t>Real-Time </a:t>
            </a:r>
            <a:r>
              <a:rPr lang="fr-CM" sz="4299" dirty="0" err="1" smtClean="0">
                <a:solidFill>
                  <a:srgbClr val="FFFFFF"/>
                </a:solidFill>
                <a:latin typeface="Montserrat"/>
              </a:rPr>
              <a:t>alerts</a:t>
            </a:r>
            <a:r>
              <a:rPr lang="fr-CM" sz="4299" dirty="0" smtClean="0">
                <a:solidFill>
                  <a:srgbClr val="FFFFFF"/>
                </a:solidFill>
                <a:latin typeface="Montserrat"/>
              </a:rPr>
              <a:t> and notification</a:t>
            </a: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fr-CM" sz="4299" dirty="0" smtClean="0">
                <a:solidFill>
                  <a:srgbClr val="FFFFFF"/>
                </a:solidFill>
                <a:latin typeface="Montserrat"/>
              </a:rPr>
              <a:t>Emergency contacts and services</a:t>
            </a: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fr-CM" sz="4299" dirty="0" smtClean="0">
                <a:solidFill>
                  <a:srgbClr val="FFFFFF"/>
                </a:solidFill>
                <a:latin typeface="Montserrat"/>
              </a:rPr>
              <a:t>Location </a:t>
            </a:r>
            <a:r>
              <a:rPr lang="fr-CM" sz="4299" dirty="0" err="1" smtClean="0">
                <a:solidFill>
                  <a:srgbClr val="FFFFFF"/>
                </a:solidFill>
                <a:latin typeface="Montserrat"/>
              </a:rPr>
              <a:t>based</a:t>
            </a:r>
            <a:r>
              <a:rPr lang="fr-CM" sz="4299" dirty="0" smtClean="0">
                <a:solidFill>
                  <a:srgbClr val="FFFFFF"/>
                </a:solidFill>
                <a:latin typeface="Montserrat"/>
              </a:rPr>
              <a:t> services</a:t>
            </a: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fr-CM" sz="4299" dirty="0" err="1" smtClean="0">
                <a:solidFill>
                  <a:srgbClr val="FFFFFF"/>
                </a:solidFill>
                <a:latin typeface="Montserrat"/>
              </a:rPr>
              <a:t>Community</a:t>
            </a:r>
            <a:r>
              <a:rPr lang="fr-CM" sz="4299" dirty="0" smtClean="0">
                <a:solidFill>
                  <a:srgbClr val="FFFFFF"/>
                </a:solidFill>
                <a:latin typeface="Montserrat"/>
              </a:rPr>
              <a:t> communication</a:t>
            </a: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fr-CM" sz="4299" dirty="0" err="1" smtClean="0">
                <a:solidFill>
                  <a:srgbClr val="FFFFFF"/>
                </a:solidFill>
                <a:latin typeface="Montserrat"/>
              </a:rPr>
              <a:t>Accessibility</a:t>
            </a:r>
            <a:r>
              <a:rPr lang="fr-CM" sz="4299" dirty="0" smtClean="0">
                <a:solidFill>
                  <a:srgbClr val="FFFFFF"/>
                </a:solidFill>
                <a:latin typeface="Montserrat"/>
              </a:rPr>
              <a:t> </a:t>
            </a:r>
            <a:r>
              <a:rPr lang="fr-CM" sz="4299" dirty="0" err="1" smtClean="0">
                <a:solidFill>
                  <a:srgbClr val="FFFFFF"/>
                </a:solidFill>
                <a:latin typeface="Montserrat"/>
              </a:rPr>
              <a:t>features</a:t>
            </a:r>
            <a:endParaRPr lang="en-US" sz="42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19200"/>
            <a:ext cx="15393013" cy="94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Key Features</a:t>
            </a:r>
            <a:endParaRPr lang="en-US" sz="779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88450" y="9227903"/>
            <a:ext cx="3095478" cy="7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5577">
                <a:solidFill>
                  <a:srgbClr val="FFFFFF"/>
                </a:solidFill>
                <a:latin typeface="Montserrat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30334"/>
            <a:ext cx="18996504" cy="7928397"/>
            <a:chOff x="0" y="0"/>
            <a:chExt cx="5003195" cy="20881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3195" cy="2088137"/>
            </a:xfrm>
            <a:custGeom>
              <a:avLst/>
              <a:gdLst/>
              <a:ahLst/>
              <a:cxnLst/>
              <a:rect l="l" t="t" r="r" b="b"/>
              <a:pathLst>
                <a:path w="5003195" h="2088137">
                  <a:moveTo>
                    <a:pt x="0" y="0"/>
                  </a:moveTo>
                  <a:lnTo>
                    <a:pt x="5003195" y="0"/>
                  </a:lnTo>
                  <a:lnTo>
                    <a:pt x="5003195" y="2088137"/>
                  </a:lnTo>
                  <a:lnTo>
                    <a:pt x="0" y="2088137"/>
                  </a:lnTo>
                  <a:close/>
                </a:path>
              </a:pathLst>
            </a:custGeom>
            <a:solidFill>
              <a:srgbClr val="000000">
                <a:alpha val="4196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003195" cy="2164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5921" y="3113886"/>
            <a:ext cx="5246370" cy="5246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320211" y="3113886"/>
            <a:ext cx="5246370" cy="52463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5329" r="-2532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588066" y="3113886"/>
            <a:ext cx="5246370" cy="52463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0" y="7260130"/>
            <a:ext cx="18288000" cy="1923937"/>
            <a:chOff x="0" y="0"/>
            <a:chExt cx="4816593" cy="5067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506716"/>
            </a:xfrm>
            <a:custGeom>
              <a:avLst/>
              <a:gdLst/>
              <a:ahLst/>
              <a:cxnLst/>
              <a:rect l="l" t="t" r="r" b="b"/>
              <a:pathLst>
                <a:path w="4816592" h="506716">
                  <a:moveTo>
                    <a:pt x="0" y="0"/>
                  </a:moveTo>
                  <a:lnTo>
                    <a:pt x="4816592" y="0"/>
                  </a:lnTo>
                  <a:lnTo>
                    <a:pt x="4816592" y="506716"/>
                  </a:lnTo>
                  <a:lnTo>
                    <a:pt x="0" y="506716"/>
                  </a:lnTo>
                  <a:close/>
                </a:path>
              </a:pathLst>
            </a:custGeom>
            <a:solidFill>
              <a:srgbClr val="1A1E4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4816593" cy="582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219200"/>
            <a:ext cx="15393013" cy="94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Design Principles</a:t>
            </a:r>
            <a:endParaRPr lang="en-US" sz="779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2176" y="7936736"/>
            <a:ext cx="5073322" cy="154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2"/>
              </a:lnSpc>
            </a:pPr>
            <a:r>
              <a:rPr lang="en-US" sz="4300" dirty="0" smtClean="0">
                <a:solidFill>
                  <a:srgbClr val="FFFFFF"/>
                </a:solidFill>
                <a:latin typeface="Montserrat Bold"/>
              </a:rPr>
              <a:t>Accessibility </a:t>
            </a:r>
          </a:p>
          <a:p>
            <a:pPr algn="ctr">
              <a:lnSpc>
                <a:spcPts val="4042"/>
              </a:lnSpc>
            </a:pPr>
            <a:r>
              <a:rPr lang="fr-CM" sz="4300" dirty="0" smtClean="0">
                <a:solidFill>
                  <a:srgbClr val="FFFFFF"/>
                </a:solidFill>
                <a:latin typeface="Montserrat Bold"/>
              </a:rPr>
              <a:t>&amp;</a:t>
            </a:r>
          </a:p>
          <a:p>
            <a:pPr algn="ctr">
              <a:lnSpc>
                <a:spcPts val="4042"/>
              </a:lnSpc>
            </a:pPr>
            <a:r>
              <a:rPr lang="fr-CM" sz="4300" dirty="0" err="1" smtClean="0">
                <a:solidFill>
                  <a:srgbClr val="FFFFFF"/>
                </a:solidFill>
                <a:latin typeface="Montserrat Bold"/>
              </a:rPr>
              <a:t>Inclusivity</a:t>
            </a:r>
            <a:endParaRPr lang="en-US" sz="4300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61115" y="7936736"/>
            <a:ext cx="5073322" cy="154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2"/>
              </a:lnSpc>
            </a:pPr>
            <a:r>
              <a:rPr lang="en-US" sz="4300" dirty="0" smtClean="0">
                <a:solidFill>
                  <a:srgbClr val="FFFFFF"/>
                </a:solidFill>
                <a:latin typeface="Montserrat Bold"/>
              </a:rPr>
              <a:t>Clarity </a:t>
            </a:r>
          </a:p>
          <a:p>
            <a:pPr algn="ctr">
              <a:lnSpc>
                <a:spcPts val="4042"/>
              </a:lnSpc>
            </a:pPr>
            <a:r>
              <a:rPr lang="fr-CM" sz="4300" dirty="0" smtClean="0">
                <a:solidFill>
                  <a:srgbClr val="FFFFFF"/>
                </a:solidFill>
                <a:latin typeface="Montserrat Bold"/>
              </a:rPr>
              <a:t>&amp;</a:t>
            </a:r>
          </a:p>
          <a:p>
            <a:pPr algn="ctr">
              <a:lnSpc>
                <a:spcPts val="4042"/>
              </a:lnSpc>
            </a:pPr>
            <a:r>
              <a:rPr lang="fr-CM" sz="4300" dirty="0" err="1" smtClean="0">
                <a:solidFill>
                  <a:srgbClr val="FFFFFF"/>
                </a:solidFill>
                <a:latin typeface="Montserrat Bold"/>
              </a:rPr>
              <a:t>Simplicity</a:t>
            </a:r>
            <a:endParaRPr lang="en-US" sz="4300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320211" y="7936736"/>
            <a:ext cx="5246370" cy="154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2"/>
              </a:lnSpc>
            </a:pPr>
            <a:r>
              <a:rPr lang="en-US" sz="4300" dirty="0" smtClean="0">
                <a:solidFill>
                  <a:srgbClr val="FFFFFF"/>
                </a:solidFill>
                <a:latin typeface="Montserrat Bold"/>
              </a:rPr>
              <a:t>Consistency</a:t>
            </a:r>
          </a:p>
          <a:p>
            <a:pPr algn="ctr">
              <a:lnSpc>
                <a:spcPts val="4042"/>
              </a:lnSpc>
            </a:pPr>
            <a:r>
              <a:rPr lang="fr-CM" sz="4300" dirty="0" smtClean="0">
                <a:solidFill>
                  <a:srgbClr val="FFFFFF"/>
                </a:solidFill>
                <a:latin typeface="Montserrat Bold"/>
              </a:rPr>
              <a:t>&amp;</a:t>
            </a:r>
          </a:p>
          <a:p>
            <a:pPr algn="ctr">
              <a:lnSpc>
                <a:spcPts val="4042"/>
              </a:lnSpc>
            </a:pPr>
            <a:r>
              <a:rPr lang="fr-CM" sz="4300" dirty="0" err="1" smtClean="0">
                <a:solidFill>
                  <a:srgbClr val="FFFFFF"/>
                </a:solidFill>
                <a:latin typeface="Montserrat Bold"/>
              </a:rPr>
              <a:t>Familiarity</a:t>
            </a:r>
            <a:endParaRPr lang="en-US" sz="4300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6782351" y="400936"/>
            <a:ext cx="953897" cy="1101180"/>
          </a:xfrm>
          <a:custGeom>
            <a:avLst/>
            <a:gdLst/>
            <a:ahLst/>
            <a:cxnLst/>
            <a:rect l="l" t="t" r="r" b="b"/>
            <a:pathLst>
              <a:path w="953897" h="1101180">
                <a:moveTo>
                  <a:pt x="0" y="0"/>
                </a:moveTo>
                <a:lnTo>
                  <a:pt x="953898" y="0"/>
                </a:lnTo>
                <a:lnTo>
                  <a:pt x="953898" y="1101180"/>
                </a:lnTo>
                <a:lnTo>
                  <a:pt x="0" y="110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88450" y="8124970"/>
            <a:ext cx="3095478" cy="7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5577">
                <a:solidFill>
                  <a:srgbClr val="FFFFFF"/>
                </a:solidFill>
                <a:latin typeface="Montserrat Bold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82351" y="400936"/>
            <a:ext cx="953897" cy="1101180"/>
          </a:xfrm>
          <a:custGeom>
            <a:avLst/>
            <a:gdLst/>
            <a:ahLst/>
            <a:cxnLst/>
            <a:rect l="l" t="t" r="r" b="b"/>
            <a:pathLst>
              <a:path w="953897" h="1101180">
                <a:moveTo>
                  <a:pt x="0" y="0"/>
                </a:moveTo>
                <a:lnTo>
                  <a:pt x="953898" y="0"/>
                </a:lnTo>
                <a:lnTo>
                  <a:pt x="953898" y="1101180"/>
                </a:lnTo>
                <a:lnTo>
                  <a:pt x="0" y="110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74" y="2781300"/>
            <a:ext cx="18996504" cy="7928397"/>
            <a:chOff x="0" y="-76200"/>
            <a:chExt cx="5003195" cy="21643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3195" cy="2088137"/>
            </a:xfrm>
            <a:custGeom>
              <a:avLst/>
              <a:gdLst/>
              <a:ahLst/>
              <a:cxnLst/>
              <a:rect l="l" t="t" r="r" b="b"/>
              <a:pathLst>
                <a:path w="5003195" h="2088137">
                  <a:moveTo>
                    <a:pt x="0" y="0"/>
                  </a:moveTo>
                  <a:lnTo>
                    <a:pt x="5003195" y="0"/>
                  </a:lnTo>
                  <a:lnTo>
                    <a:pt x="5003195" y="2088137"/>
                  </a:lnTo>
                  <a:lnTo>
                    <a:pt x="0" y="2088137"/>
                  </a:lnTo>
                  <a:close/>
                </a:path>
              </a:pathLst>
            </a:custGeom>
            <a:solidFill>
              <a:srgbClr val="000000">
                <a:alpha val="4196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5003195" cy="2164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36884" y="1408960"/>
            <a:ext cx="13207716" cy="886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ontserrat" panose="020B0604020202020204" charset="0"/>
              </a:rPr>
              <a:t>An application name is more than just a label—it is a critical aspect of the app’s identity and plays a significant role in user engagement, branding, and functionality. </a:t>
            </a:r>
            <a:r>
              <a:rPr lang="en-US" sz="4800" dirty="0" smtClean="0">
                <a:solidFill>
                  <a:schemeClr val="bg1"/>
                </a:solidFill>
                <a:latin typeface="Montserrat" panose="020B0604020202020204" charset="0"/>
              </a:rPr>
              <a:t> The name chosen for our app is “</a:t>
            </a:r>
            <a:r>
              <a:rPr lang="en-US" sz="4800" b="1" dirty="0" err="1" smtClean="0">
                <a:solidFill>
                  <a:schemeClr val="bg1"/>
                </a:solidFill>
                <a:latin typeface="Montserrat" panose="020B0604020202020204" charset="0"/>
              </a:rPr>
              <a:t>ResQ</a:t>
            </a:r>
            <a:r>
              <a:rPr lang="en-US" sz="4800" dirty="0" smtClean="0">
                <a:solidFill>
                  <a:schemeClr val="bg1"/>
                </a:solidFill>
                <a:latin typeface="Montserrat" panose="020B0604020202020204" charset="0"/>
              </a:rPr>
              <a:t>”. </a:t>
            </a:r>
          </a:p>
          <a:p>
            <a:endParaRPr lang="fr-CM" sz="48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  <a:latin typeface="Montserrat" panose="020B0604020202020204" charset="0"/>
              </a:rPr>
              <a:t>The term "</a:t>
            </a:r>
            <a:r>
              <a:rPr lang="en-US" sz="4800" dirty="0" err="1">
                <a:solidFill>
                  <a:schemeClr val="bg1"/>
                </a:solidFill>
                <a:latin typeface="Montserrat" panose="020B0604020202020204" charset="0"/>
              </a:rPr>
              <a:t>ResQ</a:t>
            </a:r>
            <a:r>
              <a:rPr lang="en-US" sz="4800" dirty="0">
                <a:solidFill>
                  <a:schemeClr val="bg1"/>
                </a:solidFill>
                <a:latin typeface="Montserrat" panose="020B0604020202020204" charset="0"/>
              </a:rPr>
              <a:t>" </a:t>
            </a:r>
            <a:r>
              <a:rPr lang="en-US" sz="4800" dirty="0" smtClean="0">
                <a:solidFill>
                  <a:schemeClr val="bg1"/>
                </a:solidFill>
                <a:latin typeface="Montserrat" panose="020B0604020202020204" charset="0"/>
              </a:rPr>
              <a:t>was gotten from the creative </a:t>
            </a:r>
            <a:r>
              <a:rPr lang="en-US" sz="4800" dirty="0">
                <a:solidFill>
                  <a:schemeClr val="bg1"/>
                </a:solidFill>
                <a:latin typeface="Montserrat" panose="020B0604020202020204" charset="0"/>
              </a:rPr>
              <a:t>variation </a:t>
            </a:r>
            <a:r>
              <a:rPr lang="en-US" sz="4800" dirty="0" smtClean="0">
                <a:solidFill>
                  <a:schemeClr val="bg1"/>
                </a:solidFill>
                <a:latin typeface="Montserrat" panose="020B0604020202020204" charset="0"/>
              </a:rPr>
              <a:t>of the </a:t>
            </a:r>
            <a:r>
              <a:rPr lang="en-US" sz="4800" dirty="0">
                <a:solidFill>
                  <a:schemeClr val="bg1"/>
                </a:solidFill>
                <a:latin typeface="Montserrat" panose="020B0604020202020204" charset="0"/>
              </a:rPr>
              <a:t>word "Rescue," often used in branding for applications, products, or services related to safety, emergency response, and disaster management.</a:t>
            </a:r>
            <a:endParaRPr lang="en-US" sz="48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800" y="459726"/>
            <a:ext cx="15393013" cy="94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Applic</a:t>
            </a: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ations Name</a:t>
            </a:r>
            <a:endParaRPr lang="en-US" sz="779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8450" y="9227903"/>
            <a:ext cx="3095478" cy="7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5577">
                <a:solidFill>
                  <a:srgbClr val="FFFFFF"/>
                </a:solidFill>
                <a:latin typeface="Montserrat Bold"/>
              </a:rPr>
              <a:t>1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2781300"/>
            <a:ext cx="4216358" cy="55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82351" y="400936"/>
            <a:ext cx="953897" cy="1101180"/>
          </a:xfrm>
          <a:custGeom>
            <a:avLst/>
            <a:gdLst/>
            <a:ahLst/>
            <a:cxnLst/>
            <a:rect l="l" t="t" r="r" b="b"/>
            <a:pathLst>
              <a:path w="953897" h="1101180">
                <a:moveTo>
                  <a:pt x="0" y="0"/>
                </a:moveTo>
                <a:lnTo>
                  <a:pt x="953898" y="0"/>
                </a:lnTo>
                <a:lnTo>
                  <a:pt x="953898" y="1101180"/>
                </a:lnTo>
                <a:lnTo>
                  <a:pt x="0" y="110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36188" y="4762500"/>
            <a:ext cx="8968395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en-US" sz="4299" dirty="0" smtClean="0">
                <a:solidFill>
                  <a:srgbClr val="FFFFFF"/>
                </a:solidFill>
                <a:latin typeface="Montserrat"/>
              </a:rPr>
              <a:t>User </a:t>
            </a:r>
            <a:endParaRPr lang="en-US" sz="4299" dirty="0">
              <a:solidFill>
                <a:srgbClr val="FFFFFF"/>
              </a:solidFill>
              <a:latin typeface="Montserrat"/>
            </a:endParaRP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en-US" sz="4299" dirty="0" smtClean="0">
                <a:solidFill>
                  <a:srgbClr val="FFFFFF"/>
                </a:solidFill>
                <a:latin typeface="Montserrat"/>
              </a:rPr>
              <a:t>Emergency responder </a:t>
            </a:r>
            <a:endParaRPr lang="en-US" sz="4299" dirty="0">
              <a:solidFill>
                <a:srgbClr val="FFFFFF"/>
              </a:solidFill>
              <a:latin typeface="Montserrat"/>
            </a:endParaRP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en-US" sz="4299" dirty="0" smtClean="0">
                <a:solidFill>
                  <a:srgbClr val="FFFFFF"/>
                </a:solidFill>
                <a:latin typeface="Montserrat"/>
              </a:rPr>
              <a:t>Admin </a:t>
            </a: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endParaRPr lang="en-US" sz="429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2086" y="552882"/>
            <a:ext cx="15393013" cy="94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Design Elements</a:t>
            </a:r>
            <a:endParaRPr lang="en-US" sz="779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36188" y="2500726"/>
            <a:ext cx="13684811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87"/>
              </a:lnSpc>
            </a:pPr>
            <a:r>
              <a:rPr lang="fr-CM" sz="4027" dirty="0" smtClean="0">
                <a:solidFill>
                  <a:srgbClr val="FFFFFF"/>
                </a:solidFill>
                <a:latin typeface="Montserrat Bold"/>
              </a:rPr>
              <a:t>It </a:t>
            </a:r>
            <a:r>
              <a:rPr lang="fr-CM" sz="4027" dirty="0" err="1" smtClean="0">
                <a:solidFill>
                  <a:srgbClr val="FFFFFF"/>
                </a:solidFill>
                <a:latin typeface="Montserrat Bold"/>
              </a:rPr>
              <a:t>envolves</a:t>
            </a:r>
            <a:r>
              <a:rPr lang="fr-CM" sz="4027" dirty="0" smtClean="0">
                <a:solidFill>
                  <a:srgbClr val="FFFFFF"/>
                </a:solidFill>
                <a:latin typeface="Montserrat Bold"/>
              </a:rPr>
              <a:t> </a:t>
            </a:r>
            <a:r>
              <a:rPr lang="fr-CM" sz="4027" dirty="0" err="1" smtClean="0">
                <a:solidFill>
                  <a:srgbClr val="FFFFFF"/>
                </a:solidFill>
                <a:latin typeface="Montserrat Bold"/>
              </a:rPr>
              <a:t>representing</a:t>
            </a:r>
            <a:r>
              <a:rPr lang="fr-CM" sz="4027" dirty="0" smtClean="0">
                <a:solidFill>
                  <a:srgbClr val="FFFFFF"/>
                </a:solidFill>
                <a:latin typeface="Montserrat Bold"/>
              </a:rPr>
              <a:t> </a:t>
            </a:r>
            <a:r>
              <a:rPr lang="fr-CM" sz="4027" dirty="0" err="1" smtClean="0">
                <a:solidFill>
                  <a:srgbClr val="FFFFFF"/>
                </a:solidFill>
                <a:latin typeface="Montserrat Bold"/>
              </a:rPr>
              <a:t>our</a:t>
            </a:r>
            <a:r>
              <a:rPr lang="fr-CM" sz="4027" dirty="0" smtClean="0">
                <a:solidFill>
                  <a:srgbClr val="FFFFFF"/>
                </a:solidFill>
                <a:latin typeface="Montserrat Bold"/>
              </a:rPr>
              <a:t> </a:t>
            </a:r>
            <a:r>
              <a:rPr lang="fr-CM" sz="4027" dirty="0" err="1" smtClean="0">
                <a:solidFill>
                  <a:srgbClr val="FFFFFF"/>
                </a:solidFill>
                <a:latin typeface="Montserrat Bold"/>
              </a:rPr>
              <a:t>requirements</a:t>
            </a:r>
            <a:r>
              <a:rPr lang="fr-CM" sz="4027" dirty="0" smtClean="0">
                <a:solidFill>
                  <a:srgbClr val="FFFFFF"/>
                </a:solidFill>
                <a:latin typeface="Montserrat Bold"/>
              </a:rPr>
              <a:t> by </a:t>
            </a:r>
            <a:r>
              <a:rPr lang="fr-CM" sz="4027" dirty="0" err="1" smtClean="0">
                <a:solidFill>
                  <a:srgbClr val="FFFFFF"/>
                </a:solidFill>
                <a:latin typeface="Montserrat Bold"/>
              </a:rPr>
              <a:t>classifying</a:t>
            </a:r>
            <a:r>
              <a:rPr lang="fr-CM" sz="4027" dirty="0" smtClean="0">
                <a:solidFill>
                  <a:srgbClr val="FFFFFF"/>
                </a:solidFill>
                <a:latin typeface="Montserrat Bold"/>
              </a:rPr>
              <a:t> </a:t>
            </a:r>
            <a:r>
              <a:rPr lang="fr-CM" sz="4027" dirty="0" err="1" smtClean="0">
                <a:solidFill>
                  <a:srgbClr val="FFFFFF"/>
                </a:solidFill>
                <a:latin typeface="Montserrat Bold"/>
              </a:rPr>
              <a:t>them</a:t>
            </a:r>
            <a:r>
              <a:rPr lang="fr-CM" sz="4027" dirty="0" smtClean="0">
                <a:solidFill>
                  <a:srgbClr val="FFFFFF"/>
                </a:solidFill>
                <a:latin typeface="Montserrat Bold"/>
              </a:rPr>
              <a:t> </a:t>
            </a:r>
            <a:r>
              <a:rPr lang="fr-CM" sz="4027" dirty="0" err="1" smtClean="0">
                <a:solidFill>
                  <a:srgbClr val="FFFFFF"/>
                </a:solidFill>
                <a:latin typeface="Montserrat Bold"/>
              </a:rPr>
              <a:t>according</a:t>
            </a:r>
            <a:r>
              <a:rPr lang="fr-CM" sz="4027" dirty="0" smtClean="0">
                <a:solidFill>
                  <a:srgbClr val="FFFFFF"/>
                </a:solidFill>
                <a:latin typeface="Montserrat Bold"/>
              </a:rPr>
              <a:t> to the </a:t>
            </a:r>
            <a:r>
              <a:rPr lang="fr-CM" sz="4027" dirty="0" err="1" smtClean="0">
                <a:solidFill>
                  <a:srgbClr val="FFFFFF"/>
                </a:solidFill>
                <a:latin typeface="Montserrat Bold"/>
              </a:rPr>
              <a:t>various</a:t>
            </a:r>
            <a:r>
              <a:rPr lang="fr-CM" sz="4027" dirty="0" smtClean="0">
                <a:solidFill>
                  <a:srgbClr val="FFFFFF"/>
                </a:solidFill>
                <a:latin typeface="Montserrat Bold"/>
              </a:rPr>
              <a:t> </a:t>
            </a:r>
            <a:r>
              <a:rPr lang="fr-CM" sz="4027" dirty="0" err="1" smtClean="0">
                <a:solidFill>
                  <a:srgbClr val="FFFFFF"/>
                </a:solidFill>
                <a:latin typeface="Montserrat Bold"/>
              </a:rPr>
              <a:t>users</a:t>
            </a:r>
            <a:r>
              <a:rPr lang="fr-CM" sz="4027" dirty="0" smtClean="0">
                <a:solidFill>
                  <a:srgbClr val="FFFFFF"/>
                </a:solidFill>
                <a:latin typeface="Montserrat Bold"/>
              </a:rPr>
              <a:t> </a:t>
            </a:r>
            <a:r>
              <a:rPr lang="fr-CM" sz="4027" dirty="0" err="1" smtClean="0">
                <a:solidFill>
                  <a:srgbClr val="FFFFFF"/>
                </a:solidFill>
                <a:latin typeface="Montserrat Bold"/>
              </a:rPr>
              <a:t>who</a:t>
            </a:r>
            <a:r>
              <a:rPr lang="fr-CM" sz="4027" dirty="0" smtClean="0">
                <a:solidFill>
                  <a:srgbClr val="FFFFFF"/>
                </a:solidFill>
                <a:latin typeface="Montserrat Bold"/>
              </a:rPr>
              <a:t> are ;</a:t>
            </a:r>
            <a:endParaRPr lang="en-US" sz="4027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8450" y="9227903"/>
            <a:ext cx="3095478" cy="7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5577">
                <a:solidFill>
                  <a:srgbClr val="FFFFFF"/>
                </a:solidFill>
                <a:latin typeface="Montserrat Bold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82351" y="400936"/>
            <a:ext cx="953897" cy="1101180"/>
          </a:xfrm>
          <a:custGeom>
            <a:avLst/>
            <a:gdLst/>
            <a:ahLst/>
            <a:cxnLst/>
            <a:rect l="l" t="t" r="r" b="b"/>
            <a:pathLst>
              <a:path w="953897" h="1101180">
                <a:moveTo>
                  <a:pt x="0" y="0"/>
                </a:moveTo>
                <a:lnTo>
                  <a:pt x="953898" y="0"/>
                </a:lnTo>
                <a:lnTo>
                  <a:pt x="953898" y="1101180"/>
                </a:lnTo>
                <a:lnTo>
                  <a:pt x="0" y="110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2086" y="552882"/>
            <a:ext cx="15393013" cy="94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User Pages</a:t>
            </a:r>
            <a:endParaRPr lang="en-US" sz="779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8450" y="9227903"/>
            <a:ext cx="3095478" cy="7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5577">
                <a:solidFill>
                  <a:srgbClr val="FFFFFF"/>
                </a:solidFill>
                <a:latin typeface="Montserrat Bold"/>
              </a:rPr>
              <a:t>8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00" y="1983540"/>
            <a:ext cx="3276000" cy="7620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50" y="1943100"/>
            <a:ext cx="3276600" cy="762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43100"/>
            <a:ext cx="3276600" cy="762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2950" y="1909916"/>
            <a:ext cx="3200400" cy="76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4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82351" y="400936"/>
            <a:ext cx="953897" cy="1101180"/>
          </a:xfrm>
          <a:custGeom>
            <a:avLst/>
            <a:gdLst/>
            <a:ahLst/>
            <a:cxnLst/>
            <a:rect l="l" t="t" r="r" b="b"/>
            <a:pathLst>
              <a:path w="953897" h="1101180">
                <a:moveTo>
                  <a:pt x="0" y="0"/>
                </a:moveTo>
                <a:lnTo>
                  <a:pt x="953898" y="0"/>
                </a:lnTo>
                <a:lnTo>
                  <a:pt x="953898" y="1101180"/>
                </a:lnTo>
                <a:lnTo>
                  <a:pt x="0" y="110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2086" y="552882"/>
            <a:ext cx="15393013" cy="94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1"/>
              </a:lnSpc>
            </a:pPr>
            <a:r>
              <a:rPr lang="en-US" sz="7799" dirty="0" smtClean="0">
                <a:solidFill>
                  <a:srgbClr val="FFFFFF"/>
                </a:solidFill>
                <a:latin typeface="Montserrat Bold"/>
              </a:rPr>
              <a:t>Responder pages</a:t>
            </a:r>
            <a:endParaRPr lang="en-US" sz="7799" dirty="0">
              <a:solidFill>
                <a:srgbClr val="FFFFFF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8450" y="9227903"/>
            <a:ext cx="3095478" cy="7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1"/>
              </a:lnSpc>
            </a:pPr>
            <a:r>
              <a:rPr lang="en-US" sz="5577">
                <a:solidFill>
                  <a:srgbClr val="FFFFFF"/>
                </a:solidFill>
                <a:latin typeface="Montserrat Bold"/>
              </a:rPr>
              <a:t>8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518" y="1772629"/>
            <a:ext cx="3828820" cy="82004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772629"/>
            <a:ext cx="3810000" cy="822867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294" y="1772629"/>
            <a:ext cx="3855506" cy="822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297</Words>
  <Application>Microsoft Office PowerPoint</Application>
  <PresentationFormat>Personnalisé</PresentationFormat>
  <Paragraphs>58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Calibri</vt:lpstr>
      <vt:lpstr>Montserrat</vt:lpstr>
      <vt:lpstr>Montserrat Bold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Projet professionnel moderne tech Bleu et noir</dc:title>
  <dc:creator>Lonchi Jordan</dc:creator>
  <cp:lastModifiedBy>Lonchi Jordan</cp:lastModifiedBy>
  <cp:revision>11</cp:revision>
  <dcterms:created xsi:type="dcterms:W3CDTF">2006-08-16T00:00:00Z</dcterms:created>
  <dcterms:modified xsi:type="dcterms:W3CDTF">2024-06-11T02:14:17Z</dcterms:modified>
  <dc:identifier>DAGHyOUy0w0</dc:identifier>
</cp:coreProperties>
</file>